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1542" y="774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 /><Relationship Id="rId11" Type="http://schemas.openxmlformats.org/officeDocument/2006/relationships/tableStyles" Target="tableStyles.xml" /><Relationship Id="rId12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3999" y="1122363"/>
            <a:ext cx="9144000" cy="2387599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3999" y="3602037"/>
            <a:ext cx="9144000" cy="165576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82F2A37-7AF9-4831-87D9-EDDED8E357E4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6A11FC-05A5-4C30-8952-5C5E756776F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82F2A37-7AF9-4831-87D9-EDDED8E357E4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6A11FC-05A5-4C30-8952-5C5E756776F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49" y="1709737"/>
            <a:ext cx="10515600" cy="2852736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49" y="4589462"/>
            <a:ext cx="10515600" cy="150018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82F2A37-7AF9-4831-87D9-EDDED8E357E4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6A11FC-05A5-4C30-8952-5C5E756776F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4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82F2A37-7AF9-4831-87D9-EDDED8E357E4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6A11FC-05A5-4C30-8952-5C5E756776F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7" y="365124"/>
            <a:ext cx="10515600" cy="1325562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7" y="1681162"/>
            <a:ext cx="5157785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7" y="2505074"/>
            <a:ext cx="5157785" cy="368458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2"/>
            <a:ext cx="5183187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7" cy="368458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82F2A37-7AF9-4831-87D9-EDDED8E357E4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6A11FC-05A5-4C30-8952-5C5E756776F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82F2A37-7AF9-4831-87D9-EDDED8E357E4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6A11FC-05A5-4C30-8952-5C5E756776F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82F2A37-7AF9-4831-87D9-EDDED8E357E4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6A11FC-05A5-4C30-8952-5C5E756776F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7" y="987424"/>
            <a:ext cx="6172200" cy="48736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400"/>
            <a:ext cx="3932236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82F2A37-7AF9-4831-87D9-EDDED8E357E4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6A11FC-05A5-4C30-8952-5C5E756776F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7" y="987424"/>
            <a:ext cx="6172200" cy="487362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400"/>
            <a:ext cx="3932236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82F2A37-7AF9-4831-87D9-EDDED8E357E4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6A11FC-05A5-4C30-8952-5C5E756776F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82F2A37-7AF9-4831-87D9-EDDED8E357E4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6A11FC-05A5-4C30-8952-5C5E756776F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899" y="365124"/>
            <a:ext cx="2628900" cy="5811837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198" y="365124"/>
            <a:ext cx="7734299" cy="5811837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82F2A37-7AF9-4831-87D9-EDDED8E357E4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6A11FC-05A5-4C30-8952-5C5E756776F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198" y="182562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82F2A37-7AF9-4831-87D9-EDDED8E357E4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599" y="6356349"/>
            <a:ext cx="27432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06A11FC-05A5-4C30-8952-5C5E756776F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6" Type="http://schemas.openxmlformats.org/officeDocument/2006/relationships/image" Target="../media/image11.jpg"/><Relationship Id="rId7" Type="http://schemas.openxmlformats.org/officeDocument/2006/relationships/image" Target="../media/image12.jpg"/><Relationship Id="rId8" Type="http://schemas.openxmlformats.org/officeDocument/2006/relationships/image" Target="../media/image13.jpg"/><Relationship Id="rId9" Type="http://schemas.openxmlformats.org/officeDocument/2006/relationships/image" Target="../media/image14.jpg"/><Relationship Id="rId10" Type="http://schemas.openxmlformats.org/officeDocument/2006/relationships/image" Target="../media/image15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5" Type="http://schemas.openxmlformats.org/officeDocument/2006/relationships/image" Target="../media/image19.jpg"/><Relationship Id="rId6" Type="http://schemas.openxmlformats.org/officeDocument/2006/relationships/image" Target="../media/image20.jpg"/><Relationship Id="rId7" Type="http://schemas.openxmlformats.org/officeDocument/2006/relationships/image" Target="../media/image21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image" Target="../media/image25.jpg"/><Relationship Id="rId6" Type="http://schemas.openxmlformats.org/officeDocument/2006/relationships/image" Target="../media/image26.jpg"/><Relationship Id="rId7" Type="http://schemas.openxmlformats.org/officeDocument/2006/relationships/image" Target="../media/image27.jpg"/><Relationship Id="rId8" Type="http://schemas.openxmlformats.org/officeDocument/2006/relationships/image" Target="../media/image28.jpg"/><Relationship Id="rId9" Type="http://schemas.openxmlformats.org/officeDocument/2006/relationships/image" Target="../media/image29.jpg"/><Relationship Id="rId10" Type="http://schemas.openxmlformats.org/officeDocument/2006/relationships/image" Target="../media/image30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Relationship Id="rId4" Type="http://schemas.openxmlformats.org/officeDocument/2006/relationships/image" Target="../media/image33.jpg"/><Relationship Id="rId5" Type="http://schemas.openxmlformats.org/officeDocument/2006/relationships/image" Target="../media/image34.jpg"/><Relationship Id="rId6" Type="http://schemas.openxmlformats.org/officeDocument/2006/relationships/image" Target="../media/image35.jpg"/><Relationship Id="rId7" Type="http://schemas.openxmlformats.org/officeDocument/2006/relationships/image" Target="../media/image36.jpg"/><Relationship Id="rId8" Type="http://schemas.openxmlformats.org/officeDocument/2006/relationships/image" Target="../media/image37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Relationship Id="rId4" Type="http://schemas.openxmlformats.org/officeDocument/2006/relationships/image" Target="../media/image40.jpg"/><Relationship Id="rId5" Type="http://schemas.openxmlformats.org/officeDocument/2006/relationships/image" Target="../media/image41.jpg"/><Relationship Id="rId6" Type="http://schemas.openxmlformats.org/officeDocument/2006/relationships/image" Target="../media/image42.jpg"/><Relationship Id="rId7" Type="http://schemas.openxmlformats.org/officeDocument/2006/relationships/image" Target="../media/image43.jpg"/><Relationship Id="rId8" Type="http://schemas.openxmlformats.org/officeDocument/2006/relationships/image" Target="../media/image44.jpg"/><Relationship Id="rId9" Type="http://schemas.openxmlformats.org/officeDocument/2006/relationships/image" Target="../media/image45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41.jpg"/><Relationship Id="rId4" Type="http://schemas.openxmlformats.org/officeDocument/2006/relationships/image" Target="../media/image17.jpg"/><Relationship Id="rId5" Type="http://schemas.openxmlformats.org/officeDocument/2006/relationships/image" Target="../media/image23.jpg"/><Relationship Id="rId6" Type="http://schemas.openxmlformats.org/officeDocument/2006/relationships/image" Target="../media/image35.jpg"/><Relationship Id="rId7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657601" y="1639676"/>
            <a:ext cx="3998168" cy="107095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657601" y="3960787"/>
            <a:ext cx="3998168" cy="742687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794172" y="3282417"/>
            <a:ext cx="4397828" cy="32983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3285639"/>
            <a:ext cx="4397828" cy="329837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787435" y="0"/>
            <a:ext cx="4397828" cy="329837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151698" y="3279195"/>
            <a:ext cx="4397828" cy="329837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0" y="-19174"/>
            <a:ext cx="4397828" cy="32983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794172" y="-19175"/>
            <a:ext cx="4397828" cy="3298371"/>
          </a:xfrm>
          <a:prstGeom prst="rect">
            <a:avLst/>
          </a:prstGeom>
        </p:spPr>
      </p:pic>
      <p:graphicFrame>
        <p:nvGraphicFramePr>
          <p:cNvPr id="23" name="Таблица 22"/>
          <p:cNvGraphicFramePr>
            <a:graphicFrameLocks xmlns:a="http://schemas.openxmlformats.org/drawingml/2006/main" noGrp="1"/>
          </p:cNvGraphicFramePr>
          <p:nvPr/>
        </p:nvGraphicFramePr>
        <p:xfrm>
          <a:off x="391091" y="6445250"/>
          <a:ext cx="11409818" cy="38173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1409818"/>
              </a:tblGrid>
              <a:tr h="38173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>
                          <a:latin typeface="Times New Roman"/>
                        </a:rPr>
                        <a:t>Грузовые самосвалы Зил-450650, инв. №15001186, </a:t>
                      </a:r>
                      <a:r>
                        <a:rPr lang="ru-RU">
                          <a:latin typeface="Times New Roman"/>
                        </a:rPr>
                        <a:t>гар</a:t>
                      </a:r>
                      <a:r>
                        <a:rPr lang="ru-RU">
                          <a:latin typeface="Times New Roman"/>
                        </a:rPr>
                        <a:t>. №1186 </a:t>
                      </a:r>
                      <a:r>
                        <a:rPr lang="ru-RU" sz="1800" b="0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первоначальная стоимость </a:t>
                      </a:r>
                      <a:r>
                        <a:rPr lang="ru-RU" sz="1800" b="1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176 400 </a:t>
                      </a:r>
                      <a:r>
                        <a:rPr lang="ru-RU" sz="1800" b="0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руб. с НДС</a:t>
                      </a:r>
                      <a:endParaRPr lang="ru-RU" sz="1800" b="0" i="0" u="none" strike="noStrike" cap="none" spc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Контактное лицо: Обухов Андрей Александрович тел. +7 902 621 9072</a:t>
                      </a:r>
                      <a:endParaRPr lang="ru-RU"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22421920" name=""/>
          <p:cNvSpPr txBox="1"/>
          <p:nvPr/>
        </p:nvSpPr>
        <p:spPr bwMode="auto">
          <a:xfrm flipH="0" flipV="0">
            <a:off x="4151698" y="-823320"/>
            <a:ext cx="3030408" cy="82332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4800">
                <a:latin typeface="PT Astra Fact"/>
                <a:ea typeface="PT Astra Fact"/>
                <a:cs typeface="PT Astra Fact"/>
              </a:rPr>
              <a:t>Продажа</a:t>
            </a:r>
            <a:endParaRPr sz="4800">
              <a:latin typeface="PT Astra Fact"/>
              <a:cs typeface="PT Astra Fac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4" name="Таблица 23"/>
          <p:cNvGraphicFramePr>
            <a:graphicFrameLocks xmlns:a="http://schemas.openxmlformats.org/drawingml/2006/main" noGrp="1"/>
          </p:cNvGraphicFramePr>
          <p:nvPr/>
        </p:nvGraphicFramePr>
        <p:xfrm>
          <a:off x="390670" y="6458902"/>
          <a:ext cx="11391089" cy="27432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1391089"/>
              </a:tblGrid>
              <a:tr h="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>
                          <a:latin typeface="Times New Roman"/>
                        </a:rPr>
                        <a:t>Автокран </a:t>
                      </a:r>
                      <a:r>
                        <a:rPr lang="en-US">
                          <a:latin typeface="Times New Roman"/>
                        </a:rPr>
                        <a:t>AC-155 TT DEMAG, </a:t>
                      </a:r>
                      <a:r>
                        <a:rPr lang="ru-RU">
                          <a:latin typeface="Times New Roman"/>
                        </a:rPr>
                        <a:t>инв. №15007382, </a:t>
                      </a:r>
                      <a:r>
                        <a:rPr lang="ru-RU">
                          <a:latin typeface="Times New Roman"/>
                        </a:rPr>
                        <a:t>гар</a:t>
                      </a:r>
                      <a:r>
                        <a:rPr lang="ru-RU">
                          <a:latin typeface="Times New Roman"/>
                        </a:rPr>
                        <a:t>. №7382 первоначальная стоимость 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3 470 400</a:t>
                      </a:r>
                      <a:r>
                        <a:rPr sz="1800" b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руб. с НДС</a:t>
                      </a:r>
                      <a:endParaRPr sz="1800" b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Контактное лицо: Обухов Андрей Александрович тел. +7 902 621 9072</a:t>
                      </a:r>
                      <a:endParaRPr sz="1800"/>
                    </a:p>
                  </a:txBody>
                  <a:tcPr marL="0" marR="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 l="19046" t="0" r="23985" b="0"/>
          <a:stretch/>
        </p:blipFill>
        <p:spPr bwMode="auto">
          <a:xfrm rot="0" flipH="0" flipV="0">
            <a:off x="3182937" y="2703521"/>
            <a:ext cx="2204383" cy="35750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831420" y="0"/>
            <a:ext cx="5988390" cy="269715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rcRect l="14337" t="0" r="25966" b="0"/>
          <a:stretch/>
        </p:blipFill>
        <p:spPr bwMode="auto">
          <a:xfrm rot="5400000">
            <a:off x="-460715" y="460715"/>
            <a:ext cx="3752850" cy="28314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rcRect l="19697" t="0" r="24545" b="4998"/>
          <a:stretch/>
        </p:blipFill>
        <p:spPr bwMode="auto">
          <a:xfrm>
            <a:off x="8686800" y="-1"/>
            <a:ext cx="3505199" cy="268986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rcRect l="12475" t="0" r="31465" b="0"/>
          <a:stretch/>
        </p:blipFill>
        <p:spPr bwMode="auto">
          <a:xfrm rot="0" flipH="0" flipV="0">
            <a:off x="5744481" y="2703521"/>
            <a:ext cx="2737158" cy="358140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rot="5400000">
            <a:off x="7783481" y="3674288"/>
            <a:ext cx="3582327" cy="161346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 rot="5400000">
            <a:off x="9594770" y="3681327"/>
            <a:ext cx="3581406" cy="161305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-8782" y="5134930"/>
            <a:ext cx="2847232" cy="128238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0" y="3812532"/>
            <a:ext cx="2831420" cy="12752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4" name="Таблица 23"/>
          <p:cNvGraphicFramePr>
            <a:graphicFrameLocks xmlns:a="http://schemas.openxmlformats.org/drawingml/2006/main" noGrp="1"/>
          </p:cNvGraphicFramePr>
          <p:nvPr/>
        </p:nvGraphicFramePr>
        <p:xfrm>
          <a:off x="0" y="6458902"/>
          <a:ext cx="11391089" cy="27432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2110157"/>
              </a:tblGrid>
              <a:tr h="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>
                          <a:latin typeface="Times New Roman"/>
                        </a:rPr>
                        <a:t>Автомобиль Дорожная лаборатория 32593V, инв. №15100482, </a:t>
                      </a:r>
                      <a:r>
                        <a:rPr lang="ru-RU">
                          <a:latin typeface="Times New Roman"/>
                        </a:rPr>
                        <a:t>гар</a:t>
                      </a:r>
                      <a:r>
                        <a:rPr lang="ru-RU">
                          <a:latin typeface="Times New Roman"/>
                        </a:rPr>
                        <a:t>. №2404 </a:t>
                      </a:r>
                      <a:r>
                        <a:rPr lang="ru-RU" sz="1800" b="0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первоначальная стоимость </a:t>
                      </a:r>
                      <a:r>
                        <a:rPr lang="ru-RU" sz="1800" b="1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352 800 </a:t>
                      </a:r>
                      <a:r>
                        <a:rPr lang="ru-RU" sz="1800" b="0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руб. с НДС </a:t>
                      </a:r>
                      <a:r>
                        <a:rPr lang="ru-RU" sz="1800" b="0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Контактное лицо: Обухов Андрей Александрович тел. +7 902 621 9072</a:t>
                      </a:r>
                      <a:endParaRPr sz="1800"/>
                    </a:p>
                  </a:txBody>
                  <a:tcPr marL="0" marR="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 l="6576" t="397" r="3480" b="29852"/>
          <a:stretch/>
        </p:blipFill>
        <p:spPr bwMode="auto">
          <a:xfrm>
            <a:off x="2928257" y="3454399"/>
            <a:ext cx="5100996" cy="29669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 l="9991" t="11190" r="0" b="17619"/>
          <a:stretch/>
        </p:blipFill>
        <p:spPr bwMode="auto">
          <a:xfrm>
            <a:off x="2924401" y="0"/>
            <a:ext cx="5104851" cy="30281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 l="15986" t="0" r="15305" b="0"/>
          <a:stretch/>
        </p:blipFill>
        <p:spPr bwMode="auto">
          <a:xfrm>
            <a:off x="0" y="0"/>
            <a:ext cx="2931887" cy="3200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rcRect l="26687" t="6100" r="18210" b="13837"/>
          <a:stretch/>
        </p:blipFill>
        <p:spPr bwMode="auto">
          <a:xfrm>
            <a:off x="-3630" y="3226336"/>
            <a:ext cx="2931887" cy="31950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7924800" y="3226336"/>
            <a:ext cx="4267200" cy="32004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924800" y="0"/>
            <a:ext cx="4267200" cy="3200400"/>
          </a:xfrm>
          <a:prstGeom prst="rect">
            <a:avLst/>
          </a:prstGeom>
        </p:spPr>
      </p:pic>
      <p:sp>
        <p:nvSpPr>
          <p:cNvPr id="1733599819" name=""/>
          <p:cNvSpPr txBox="1"/>
          <p:nvPr/>
        </p:nvSpPr>
        <p:spPr bwMode="auto">
          <a:xfrm flipH="0" flipV="0">
            <a:off x="4151698" y="-823320"/>
            <a:ext cx="3030408" cy="82332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4800">
                <a:latin typeface="PT Astra Fact"/>
                <a:ea typeface="PT Astra Fact"/>
                <a:cs typeface="PT Astra Fact"/>
              </a:rPr>
              <a:t>Продажа</a:t>
            </a:r>
            <a:endParaRPr sz="4800">
              <a:latin typeface="PT Astra Fact"/>
              <a:cs typeface="PT Astra Fac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4" name="Таблица 23"/>
          <p:cNvGraphicFramePr>
            <a:graphicFrameLocks xmlns:a="http://schemas.openxmlformats.org/drawingml/2006/main" noGrp="1"/>
          </p:cNvGraphicFramePr>
          <p:nvPr/>
        </p:nvGraphicFramePr>
        <p:xfrm>
          <a:off x="69196" y="6458902"/>
          <a:ext cx="11391089" cy="27432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1712562"/>
              </a:tblGrid>
              <a:tr h="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>
                          <a:latin typeface="Times New Roman"/>
                        </a:rPr>
                        <a:t>Спец.пассажирское</a:t>
                      </a:r>
                      <a:r>
                        <a:rPr lang="ru-RU">
                          <a:latin typeface="Times New Roman"/>
                        </a:rPr>
                        <a:t> ТС ГАЗ-2217( 6 мест), инв. №15100555, </a:t>
                      </a:r>
                      <a:r>
                        <a:rPr lang="ru-RU">
                          <a:latin typeface="Times New Roman"/>
                        </a:rPr>
                        <a:t>гар</a:t>
                      </a:r>
                      <a:r>
                        <a:rPr lang="ru-RU">
                          <a:latin typeface="Times New Roman"/>
                        </a:rPr>
                        <a:t>. №2547 </a:t>
                      </a:r>
                      <a:r>
                        <a:rPr lang="ru-RU" sz="1800" b="0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первоначальная стоимость </a:t>
                      </a:r>
                      <a:r>
                        <a:rPr lang="ru-RU" sz="1800" b="1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204 000 </a:t>
                      </a:r>
                      <a:r>
                        <a:rPr lang="ru-RU" sz="1800" b="0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руб. с НДС</a:t>
                      </a:r>
                      <a:endParaRPr lang="ru-RU" sz="1800" b="0" i="0" u="none" strike="noStrike" cap="none" spc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Контактное лицо: Обухов Андрей Александрович тел. +7 902 621 9072</a:t>
                      </a:r>
                      <a:endParaRPr sz="1800"/>
                    </a:p>
                  </a:txBody>
                  <a:tcPr marL="0" marR="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945586" y="4399111"/>
            <a:ext cx="2689981" cy="20174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rcRect l="0" t="14648" r="0" b="12935"/>
          <a:stretch/>
        </p:blipFill>
        <p:spPr bwMode="auto">
          <a:xfrm>
            <a:off x="2945585" y="0"/>
            <a:ext cx="4638603" cy="251936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rcRect l="0" t="12456" r="0" b="15120"/>
          <a:stretch/>
        </p:blipFill>
        <p:spPr bwMode="auto">
          <a:xfrm>
            <a:off x="7553396" y="0"/>
            <a:ext cx="4638604" cy="25195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rcRect l="27682" t="11996" r="21453" b="15569"/>
          <a:stretch/>
        </p:blipFill>
        <p:spPr bwMode="auto">
          <a:xfrm>
            <a:off x="0" y="0"/>
            <a:ext cx="2945590" cy="31459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rcRect l="18685" t="8420" r="21454" b="9918"/>
          <a:stretch/>
        </p:blipFill>
        <p:spPr bwMode="auto">
          <a:xfrm>
            <a:off x="0" y="2892263"/>
            <a:ext cx="2945590" cy="301369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8223249" y="2519363"/>
            <a:ext cx="3968749" cy="297656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5649820" y="4427150"/>
            <a:ext cx="2652596" cy="19894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2945589" y="2459794"/>
            <a:ext cx="2754894" cy="206617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5700482" y="2459794"/>
            <a:ext cx="2754894" cy="2066171"/>
          </a:xfrm>
          <a:prstGeom prst="rect">
            <a:avLst/>
          </a:prstGeom>
        </p:spPr>
      </p:pic>
      <p:sp>
        <p:nvSpPr>
          <p:cNvPr id="701841521" name=""/>
          <p:cNvSpPr txBox="1"/>
          <p:nvPr/>
        </p:nvSpPr>
        <p:spPr bwMode="auto">
          <a:xfrm flipH="0" flipV="0">
            <a:off x="4151698" y="-823320"/>
            <a:ext cx="3030408" cy="82332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4800">
                <a:latin typeface="PT Astra Fact"/>
                <a:ea typeface="PT Astra Fact"/>
                <a:cs typeface="PT Astra Fact"/>
              </a:rPr>
              <a:t>Продажа</a:t>
            </a:r>
            <a:endParaRPr sz="4800">
              <a:latin typeface="PT Astra Fact"/>
              <a:cs typeface="PT Astra Fac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4" name="Таблица 23"/>
          <p:cNvGraphicFramePr>
            <a:graphicFrameLocks xmlns:a="http://schemas.openxmlformats.org/drawingml/2006/main" noGrp="1"/>
          </p:cNvGraphicFramePr>
          <p:nvPr/>
        </p:nvGraphicFramePr>
        <p:xfrm>
          <a:off x="40240" y="6005330"/>
          <a:ext cx="12111517" cy="562203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2098817"/>
              </a:tblGrid>
              <a:tr h="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>
                          <a:latin typeface="Times New Roman"/>
                        </a:rPr>
                        <a:t>Специализированное пассажирское ТС(6мест) ГАЗ-2217, инв. №15101024, </a:t>
                      </a:r>
                      <a:r>
                        <a:rPr lang="ru-RU">
                          <a:latin typeface="Times New Roman"/>
                        </a:rPr>
                        <a:t>гар</a:t>
                      </a:r>
                      <a:r>
                        <a:rPr lang="ru-RU">
                          <a:latin typeface="Times New Roman"/>
                        </a:rPr>
                        <a:t>. №2566 </a:t>
                      </a:r>
                      <a:r>
                        <a:rPr lang="ru-RU" sz="1800" b="0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первоначальная стоимость </a:t>
                      </a:r>
                      <a:r>
                        <a:rPr lang="ru-RU" sz="1800" b="1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207 600 </a:t>
                      </a:r>
                      <a:r>
                        <a:rPr lang="ru-RU" sz="1800" b="0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руб. с НДС</a:t>
                      </a:r>
                      <a:endParaRPr lang="ru-RU"/>
                    </a:p>
                  </a:txBody>
                  <a:tcPr marL="0" marR="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147352" y="0"/>
            <a:ext cx="4044648" cy="30334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447006" y="3180444"/>
            <a:ext cx="3425371" cy="25690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rcRect l="0" t="0" r="12872" b="11063"/>
          <a:stretch/>
        </p:blipFill>
        <p:spPr bwMode="auto">
          <a:xfrm>
            <a:off x="0" y="0"/>
            <a:ext cx="3962400" cy="30334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rcRect l="25368" t="8875" r="19486" b="14501"/>
          <a:stretch/>
        </p:blipFill>
        <p:spPr bwMode="auto">
          <a:xfrm>
            <a:off x="-18288" y="3180442"/>
            <a:ext cx="2465295" cy="256902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rcRect l="0" t="0" r="0" b="11063"/>
          <a:stretch/>
        </p:blipFill>
        <p:spPr bwMode="auto">
          <a:xfrm>
            <a:off x="3869411" y="0"/>
            <a:ext cx="4547808" cy="303348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8766630" y="3180442"/>
            <a:ext cx="3425370" cy="25690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5427274" y="3180443"/>
            <a:ext cx="3425371" cy="2569028"/>
          </a:xfrm>
          <a:prstGeom prst="rect">
            <a:avLst/>
          </a:prstGeom>
        </p:spPr>
      </p:pic>
      <p:sp>
        <p:nvSpPr>
          <p:cNvPr id="652874058" name=""/>
          <p:cNvSpPr txBox="1"/>
          <p:nvPr/>
        </p:nvSpPr>
        <p:spPr bwMode="auto">
          <a:xfrm flipH="0" flipV="0">
            <a:off x="4151698" y="-823320"/>
            <a:ext cx="3030408" cy="82332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4800">
                <a:latin typeface="PT Astra Fact"/>
                <a:ea typeface="PT Astra Fact"/>
                <a:cs typeface="PT Astra Fact"/>
              </a:rPr>
              <a:t>Продажа</a:t>
            </a:r>
            <a:endParaRPr sz="4800">
              <a:latin typeface="PT Astra Fact"/>
              <a:cs typeface="PT Astra Fac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4" name="Таблица 23"/>
          <p:cNvGraphicFramePr>
            <a:graphicFrameLocks xmlns:a="http://schemas.openxmlformats.org/drawingml/2006/main" noGrp="1"/>
          </p:cNvGraphicFramePr>
          <p:nvPr/>
        </p:nvGraphicFramePr>
        <p:xfrm>
          <a:off x="390670" y="6458902"/>
          <a:ext cx="11391089" cy="27432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1391089"/>
              </a:tblGrid>
              <a:tr h="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>
                          <a:latin typeface="Times New Roman"/>
                        </a:rPr>
                        <a:t>Автобус </a:t>
                      </a:r>
                      <a:r>
                        <a:rPr lang="en-US">
                          <a:latin typeface="Times New Roman"/>
                        </a:rPr>
                        <a:t>SOR CG 9.5 A, </a:t>
                      </a:r>
                      <a:r>
                        <a:rPr lang="ru-RU">
                          <a:latin typeface="Times New Roman"/>
                        </a:rPr>
                        <a:t>инв. №15101067, </a:t>
                      </a:r>
                      <a:r>
                        <a:rPr lang="ru-RU">
                          <a:latin typeface="Times New Roman"/>
                        </a:rPr>
                        <a:t>гар</a:t>
                      </a:r>
                      <a:r>
                        <a:rPr lang="ru-RU">
                          <a:latin typeface="Times New Roman"/>
                        </a:rPr>
                        <a:t>. №3631 </a:t>
                      </a:r>
                      <a:r>
                        <a:rPr lang="ru-RU" sz="1800" b="0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первоначальная стоимость </a:t>
                      </a:r>
                      <a:r>
                        <a:rPr lang="ru-RU" sz="1800" b="1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1 093 200 </a:t>
                      </a:r>
                      <a:r>
                        <a:rPr lang="ru-RU" sz="1800" b="0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руб. с НДС</a:t>
                      </a:r>
                      <a:endParaRPr lang="ru-RU" sz="1800" b="0" i="0" u="none" strike="noStrike" cap="none" spc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Контактное лицо: Обухов Андрей Александрович тел. +7 902 621 9072</a:t>
                      </a:r>
                      <a:endParaRPr sz="1800"/>
                    </a:p>
                  </a:txBody>
                  <a:tcPr marL="0" marR="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763125" y="0"/>
            <a:ext cx="2428875" cy="3238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334248" y="0"/>
            <a:ext cx="2428875" cy="3238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530725" y="0"/>
            <a:ext cx="2803525" cy="373803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-1" y="0"/>
            <a:ext cx="4530725" cy="339804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763124" y="3167743"/>
            <a:ext cx="2428875" cy="3238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0" y="3167743"/>
            <a:ext cx="4318000" cy="3238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rcRect l="4569" t="0" r="0" b="0"/>
          <a:stretch/>
        </p:blipFill>
        <p:spPr bwMode="auto">
          <a:xfrm>
            <a:off x="3472089" y="3167743"/>
            <a:ext cx="4120696" cy="32385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7334249" y="3167743"/>
            <a:ext cx="2428875" cy="3238500"/>
          </a:xfrm>
          <a:prstGeom prst="rect">
            <a:avLst/>
          </a:prstGeom>
        </p:spPr>
      </p:pic>
      <p:sp>
        <p:nvSpPr>
          <p:cNvPr id="707143951" name=""/>
          <p:cNvSpPr txBox="1"/>
          <p:nvPr/>
        </p:nvSpPr>
        <p:spPr bwMode="auto">
          <a:xfrm flipH="0" flipV="0">
            <a:off x="4151519" y="-823320"/>
            <a:ext cx="3030408" cy="82332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4800">
                <a:latin typeface="PT Astra Fact"/>
                <a:ea typeface="PT Astra Fact"/>
                <a:cs typeface="PT Astra Fact"/>
              </a:rPr>
              <a:t>Продажа</a:t>
            </a:r>
            <a:endParaRPr sz="4800">
              <a:latin typeface="PT Astra Fact"/>
              <a:cs typeface="PT Astra Fac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3640748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49239361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374277385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4293506" y="1417410"/>
            <a:ext cx="4155421" cy="1768928"/>
          </a:xfrm>
          <a:prstGeom prst="rect">
            <a:avLst/>
          </a:prstGeom>
        </p:spPr>
      </p:pic>
      <p:pic>
        <p:nvPicPr>
          <p:cNvPr id="1474310588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986516" y="1072477"/>
            <a:ext cx="2972054" cy="2229040"/>
          </a:xfrm>
          <a:prstGeom prst="rect">
            <a:avLst/>
          </a:prstGeom>
        </p:spPr>
      </p:pic>
      <p:pic>
        <p:nvPicPr>
          <p:cNvPr id="292331912" name="Рисунок 2"/>
          <p:cNvPicPr>
            <a:picLocks noChangeAspect="1"/>
          </p:cNvPicPr>
          <p:nvPr/>
        </p:nvPicPr>
        <p:blipFill>
          <a:blip r:embed="rId4"/>
          <a:srcRect l="9991" t="11190" r="0" b="17619"/>
          <a:stretch/>
        </p:blipFill>
        <p:spPr bwMode="auto">
          <a:xfrm flipH="0" flipV="0">
            <a:off x="885624" y="3501940"/>
            <a:ext cx="3265714" cy="2096951"/>
          </a:xfrm>
          <a:prstGeom prst="rect">
            <a:avLst/>
          </a:prstGeom>
        </p:spPr>
      </p:pic>
      <p:pic>
        <p:nvPicPr>
          <p:cNvPr id="738394013" name="Рисунок 8"/>
          <p:cNvPicPr>
            <a:picLocks noChangeAspect="1"/>
          </p:cNvPicPr>
          <p:nvPr/>
        </p:nvPicPr>
        <p:blipFill>
          <a:blip r:embed="rId5"/>
          <a:srcRect l="0" t="14648" r="0" b="12935"/>
          <a:stretch/>
        </p:blipFill>
        <p:spPr bwMode="auto">
          <a:xfrm flipH="0" flipV="0">
            <a:off x="4341127" y="3494286"/>
            <a:ext cx="3832247" cy="2081407"/>
          </a:xfrm>
          <a:prstGeom prst="rect">
            <a:avLst/>
          </a:prstGeom>
        </p:spPr>
      </p:pic>
      <p:pic>
        <p:nvPicPr>
          <p:cNvPr id="1878589512" name="Рисунок 11"/>
          <p:cNvPicPr>
            <a:picLocks noChangeAspect="1"/>
          </p:cNvPicPr>
          <p:nvPr/>
        </p:nvPicPr>
        <p:blipFill>
          <a:blip r:embed="rId6"/>
          <a:srcRect l="0" t="0" r="0" b="11063"/>
          <a:stretch/>
        </p:blipFill>
        <p:spPr bwMode="auto">
          <a:xfrm flipH="0" flipV="0">
            <a:off x="8312856" y="3494286"/>
            <a:ext cx="3108977" cy="2073754"/>
          </a:xfrm>
          <a:prstGeom prst="rect">
            <a:avLst/>
          </a:prstGeom>
        </p:spPr>
      </p:pic>
      <p:pic>
        <p:nvPicPr>
          <p:cNvPr id="2021182294" name="Рисунок 19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8662500" y="1269999"/>
            <a:ext cx="2708692" cy="2031518"/>
          </a:xfrm>
          <a:prstGeom prst="rect">
            <a:avLst/>
          </a:prstGeom>
        </p:spPr>
      </p:pic>
      <p:graphicFrame>
        <p:nvGraphicFramePr>
          <p:cNvPr id="1151174389" name="Таблица 23"/>
          <p:cNvGraphicFramePr>
            <a:graphicFrameLocks xmlns:a="http://schemas.openxmlformats.org/drawingml/2006/main"/>
          </p:cNvGraphicFramePr>
          <p:nvPr/>
        </p:nvGraphicFramePr>
        <p:xfrm>
          <a:off x="394104" y="5835241"/>
          <a:ext cx="11403788" cy="562203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1391088"/>
              </a:tblGrid>
              <a:tr h="54950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Контактное лицо: Обухов Андрей Александрович тел. +7 902 621 9072</a:t>
                      </a:r>
                      <a:endParaRPr sz="1800"/>
                    </a:p>
                  </a:txBody>
                  <a:tcPr marL="0" marR="0" marT="0" marB="0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08288520" name=""/>
          <p:cNvSpPr txBox="1"/>
          <p:nvPr/>
        </p:nvSpPr>
        <p:spPr bwMode="auto">
          <a:xfrm flipH="0" flipV="0">
            <a:off x="3852003" y="-137429"/>
            <a:ext cx="4810496" cy="155484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4800">
                <a:latin typeface="PT Astra Fact"/>
                <a:ea typeface="PT Astra Fact"/>
                <a:cs typeface="PT Astra Fact"/>
              </a:rPr>
              <a:t>Продажа</a:t>
            </a:r>
            <a:endParaRPr sz="4800">
              <a:latin typeface="PT Astra Fact"/>
              <a:ea typeface="PT Astra Fact"/>
              <a:cs typeface="PT Astra Fact"/>
            </a:endParaRPr>
          </a:p>
          <a:p>
            <a:pPr algn="ctr">
              <a:defRPr/>
            </a:pPr>
            <a:r>
              <a:rPr sz="4800">
                <a:latin typeface="PT Astra Fact"/>
                <a:ea typeface="PT Astra Fact"/>
                <a:cs typeface="PT Astra Fact"/>
              </a:rPr>
              <a:t>техники УТТиС</a:t>
            </a:r>
            <a:endParaRPr sz="4800">
              <a:latin typeface="PT Astra Fact"/>
              <a:cs typeface="PT Astra Fact"/>
            </a:endParaRPr>
          </a:p>
        </p:txBody>
      </p:sp>
      <p:sp>
        <p:nvSpPr>
          <p:cNvPr id="930780809" name=""/>
          <p:cNvSpPr txBox="1"/>
          <p:nvPr/>
        </p:nvSpPr>
        <p:spPr bwMode="auto">
          <a:xfrm flipH="0" flipV="0">
            <a:off x="902960" y="2846160"/>
            <a:ext cx="2959188" cy="30515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800"/>
              <a:t> </a:t>
            </a:r>
            <a:r>
              <a:rPr sz="1400">
                <a:solidFill>
                  <a:srgbClr val="FFFF00"/>
                </a:solidFill>
              </a:rPr>
              <a:t>Начальная стоимость </a:t>
            </a:r>
            <a:r>
              <a:rPr sz="1400" b="1">
                <a:solidFill>
                  <a:srgbClr val="FFFF00"/>
                </a:solidFill>
              </a:rPr>
              <a:t>1 093 200</a:t>
            </a:r>
            <a:r>
              <a:rPr sz="1400">
                <a:solidFill>
                  <a:srgbClr val="FFFF00"/>
                </a:solidFill>
              </a:rPr>
              <a:t> руб.</a:t>
            </a:r>
            <a:r>
              <a:rPr sz="1400"/>
              <a:t> </a:t>
            </a:r>
            <a:endParaRPr sz="1800"/>
          </a:p>
        </p:txBody>
      </p:sp>
      <p:sp>
        <p:nvSpPr>
          <p:cNvPr id="1673700611" name=""/>
          <p:cNvSpPr txBox="1"/>
          <p:nvPr/>
        </p:nvSpPr>
        <p:spPr bwMode="auto">
          <a:xfrm flipH="0" flipV="0">
            <a:off x="5511698" y="2794452"/>
            <a:ext cx="2959188" cy="30515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800"/>
              <a:t> </a:t>
            </a:r>
            <a:r>
              <a:rPr sz="1400">
                <a:solidFill>
                  <a:srgbClr val="FFFF00"/>
                </a:solidFill>
              </a:rPr>
              <a:t>Начальная стоимость </a:t>
            </a:r>
            <a:r>
              <a:rPr sz="1400" b="1">
                <a:solidFill>
                  <a:srgbClr val="FFFF00"/>
                </a:solidFill>
              </a:rPr>
              <a:t>3 470 400</a:t>
            </a:r>
            <a:r>
              <a:rPr sz="1400">
                <a:solidFill>
                  <a:srgbClr val="FFFF00"/>
                </a:solidFill>
              </a:rPr>
              <a:t> </a:t>
            </a:r>
            <a:r>
              <a:rPr lang="ru-RU" sz="1400" b="0" i="0" u="none" strike="noStrike" cap="none" spc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руб.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400"/>
              <a:t> </a:t>
            </a:r>
            <a:endParaRPr sz="1800"/>
          </a:p>
        </p:txBody>
      </p:sp>
      <p:sp>
        <p:nvSpPr>
          <p:cNvPr id="1996082514" name=""/>
          <p:cNvSpPr txBox="1"/>
          <p:nvPr/>
        </p:nvSpPr>
        <p:spPr bwMode="auto">
          <a:xfrm flipH="0" flipV="0">
            <a:off x="8602406" y="2881178"/>
            <a:ext cx="2828879" cy="30515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800"/>
              <a:t> </a:t>
            </a:r>
            <a:r>
              <a:rPr sz="1400">
                <a:solidFill>
                  <a:srgbClr val="FFFF00"/>
                </a:solidFill>
              </a:rPr>
              <a:t>Начальная стоимость </a:t>
            </a:r>
            <a:r>
              <a:rPr sz="1400" b="1">
                <a:solidFill>
                  <a:srgbClr val="FFFF00"/>
                </a:solidFill>
              </a:rPr>
              <a:t>176 400</a:t>
            </a:r>
            <a:r>
              <a:rPr sz="1400">
                <a:solidFill>
                  <a:srgbClr val="FFFF00"/>
                </a:solidFill>
              </a:rPr>
              <a:t> </a:t>
            </a:r>
            <a:r>
              <a:rPr lang="ru-RU" sz="1400" b="0" i="0" u="none" strike="noStrike" cap="none" spc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руб.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sz="1800"/>
          </a:p>
        </p:txBody>
      </p:sp>
      <p:sp>
        <p:nvSpPr>
          <p:cNvPr id="601504743" name=""/>
          <p:cNvSpPr txBox="1"/>
          <p:nvPr/>
        </p:nvSpPr>
        <p:spPr bwMode="auto">
          <a:xfrm flipH="0" flipV="0">
            <a:off x="8564592" y="5107667"/>
            <a:ext cx="2828879" cy="30515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800"/>
              <a:t> </a:t>
            </a:r>
            <a:r>
              <a:rPr sz="1400">
                <a:solidFill>
                  <a:srgbClr val="FFFF00"/>
                </a:solidFill>
              </a:rPr>
              <a:t>Начальная стоимость </a:t>
            </a:r>
            <a:r>
              <a:rPr sz="1400" b="1">
                <a:solidFill>
                  <a:srgbClr val="FFFF00"/>
                </a:solidFill>
              </a:rPr>
              <a:t>207 600</a:t>
            </a:r>
            <a:r>
              <a:rPr sz="1400">
                <a:solidFill>
                  <a:srgbClr val="FFFF00"/>
                </a:solidFill>
              </a:rPr>
              <a:t> </a:t>
            </a:r>
            <a:r>
              <a:rPr lang="ru-RU" sz="1400" b="0" i="0" u="none" strike="noStrike" cap="none" spc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руб.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400"/>
              <a:t> </a:t>
            </a:r>
            <a:endParaRPr sz="1800"/>
          </a:p>
        </p:txBody>
      </p:sp>
      <p:sp>
        <p:nvSpPr>
          <p:cNvPr id="266864755" name=""/>
          <p:cNvSpPr txBox="1"/>
          <p:nvPr/>
        </p:nvSpPr>
        <p:spPr bwMode="auto">
          <a:xfrm rot="0" flipH="0" flipV="0">
            <a:off x="5126163" y="5209720"/>
            <a:ext cx="2828879" cy="30515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800"/>
              <a:t> </a:t>
            </a:r>
            <a:r>
              <a:rPr sz="1400">
                <a:solidFill>
                  <a:srgbClr val="FFFF00"/>
                </a:solidFill>
              </a:rPr>
              <a:t>Начальная стоимость </a:t>
            </a:r>
            <a:r>
              <a:rPr sz="1400" b="1">
                <a:solidFill>
                  <a:srgbClr val="FFFF00"/>
                </a:solidFill>
              </a:rPr>
              <a:t>204 000</a:t>
            </a:r>
            <a:r>
              <a:rPr sz="1400">
                <a:solidFill>
                  <a:srgbClr val="FFFF00"/>
                </a:solidFill>
              </a:rPr>
              <a:t> </a:t>
            </a:r>
            <a:r>
              <a:rPr lang="ru-RU" sz="1400" b="0" i="0" u="none" strike="noStrike" cap="none" spc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руб.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sz="1800"/>
          </a:p>
        </p:txBody>
      </p:sp>
      <p:sp>
        <p:nvSpPr>
          <p:cNvPr id="426120204" name=""/>
          <p:cNvSpPr txBox="1"/>
          <p:nvPr/>
        </p:nvSpPr>
        <p:spPr bwMode="auto">
          <a:xfrm flipH="0" flipV="0">
            <a:off x="1169791" y="5209720"/>
            <a:ext cx="2828879" cy="30515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800"/>
              <a:t> </a:t>
            </a:r>
            <a:r>
              <a:rPr sz="1400">
                <a:solidFill>
                  <a:srgbClr val="FFFF00"/>
                </a:solidFill>
              </a:rPr>
              <a:t>Начальная стоимость </a:t>
            </a:r>
            <a:r>
              <a:rPr sz="1400" b="1">
                <a:solidFill>
                  <a:srgbClr val="FFFF00"/>
                </a:solidFill>
              </a:rPr>
              <a:t>352 800</a:t>
            </a:r>
            <a:r>
              <a:rPr sz="1400">
                <a:solidFill>
                  <a:srgbClr val="FFFF00"/>
                </a:solidFill>
              </a:rPr>
              <a:t> </a:t>
            </a:r>
            <a:r>
              <a:rPr lang="ru-RU" sz="1400" b="0" i="0" u="none" strike="noStrike" cap="none" spc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руб.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400"/>
              <a:t> </a:t>
            </a:r>
            <a:endParaRPr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Р7-Офис/2024.2.1.466</Application>
  <DocSecurity>0</DocSecurity>
  <PresentationFormat>Широкоэкранный</PresentationFormat>
  <Paragraphs>0</Paragraphs>
  <Slides>7</Slides>
  <Notes>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Manager/>
  <Company>GDN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Селиверстов Сергей Федорович</dc:creator>
  <cp:keywords/>
  <dc:description/>
  <dc:identifier/>
  <dc:language/>
  <cp:lastModifiedBy/>
  <cp:revision>9</cp:revision>
  <dcterms:created xsi:type="dcterms:W3CDTF">2024-08-05T14:01:12Z</dcterms:created>
  <dcterms:modified xsi:type="dcterms:W3CDTF">2024-10-01T09:51:02Z</dcterms:modified>
  <cp:category/>
  <cp:contentStatus/>
  <cp:version/>
</cp:coreProperties>
</file>